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56" r:id="rId2"/>
    <p:sldId id="263" r:id="rId3"/>
    <p:sldId id="264" r:id="rId4"/>
    <p:sldId id="265" r:id="rId5"/>
    <p:sldId id="267" r:id="rId6"/>
    <p:sldId id="287" r:id="rId7"/>
    <p:sldId id="295" r:id="rId8"/>
    <p:sldId id="297" r:id="rId9"/>
    <p:sldId id="296" r:id="rId10"/>
    <p:sldId id="302" r:id="rId11"/>
    <p:sldId id="309" r:id="rId12"/>
    <p:sldId id="305" r:id="rId13"/>
    <p:sldId id="298" r:id="rId14"/>
    <p:sldId id="268" r:id="rId15"/>
    <p:sldId id="300" r:id="rId16"/>
    <p:sldId id="301" r:id="rId17"/>
    <p:sldId id="273" r:id="rId18"/>
    <p:sldId id="274" r:id="rId19"/>
    <p:sldId id="275" r:id="rId20"/>
    <p:sldId id="277" r:id="rId21"/>
    <p:sldId id="279" r:id="rId22"/>
    <p:sldId id="280" r:id="rId23"/>
    <p:sldId id="289" r:id="rId24"/>
    <p:sldId id="29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A1B2B-5BEC-4014-A96C-24678ACF184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A86A7-818A-421D-A840-358FD12C6A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834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A86A7-818A-421D-A840-358FD12C6A4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780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E78FC-B190-B383-3C52-D3544A490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29DA36-4F40-6FA1-8C49-B66A763CE7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241DCC-5253-C1AA-3D2E-1AAD86BF00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0014DE-883B-379C-8869-AF0DEF0ED9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A86A7-818A-421D-A840-358FD12C6A4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201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99517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136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6897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3032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353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69609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503585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4366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302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0505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0733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044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087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759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044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5523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9179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D0F191EC-8B5B-4B66-9AA0-7AC05594FF18}" type="datetimeFigureOut">
              <a:rPr lang="lv-LV" smtClean="0"/>
              <a:t>17.01.2026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38979AC2-E9C1-4C1F-A284-FE704F7FCE4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12590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lasmaeke@gmail.com" TargetMode="External"/><Relationship Id="rId2" Type="http://schemas.openxmlformats.org/officeDocument/2006/relationships/hyperlink" Target="mailto:gustavse@gmail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tomlinkait@gmail.com" TargetMode="External"/><Relationship Id="rId4" Type="http://schemas.openxmlformats.org/officeDocument/2006/relationships/hyperlink" Target="mailto:marta.jurkane@gmail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F2E0D-0AA7-F88A-B7D7-1EB817A6BF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Public Speaking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425DFE-C45E-973E-BD46-B2CEC4353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828801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Authors: </a:t>
            </a:r>
          </a:p>
          <a:p>
            <a:r>
              <a:rPr lang="en-GB" dirty="0"/>
              <a:t>Gustavs Ēvalds, </a:t>
            </a:r>
          </a:p>
          <a:p>
            <a:r>
              <a:rPr lang="en-GB" dirty="0"/>
              <a:t>Lāsma </a:t>
            </a:r>
            <a:r>
              <a:rPr lang="en-GB" dirty="0" err="1"/>
              <a:t>Ēķe</a:t>
            </a:r>
            <a:r>
              <a:rPr lang="en-GB" dirty="0"/>
              <a:t>, </a:t>
            </a:r>
          </a:p>
          <a:p>
            <a:r>
              <a:rPr lang="en-GB" dirty="0"/>
              <a:t>Marta </a:t>
            </a:r>
            <a:r>
              <a:rPr lang="en-GB" dirty="0" err="1"/>
              <a:t>Jurkāne</a:t>
            </a:r>
            <a:endParaRPr lang="en-GB" dirty="0"/>
          </a:p>
          <a:p>
            <a:r>
              <a:rPr lang="en-GB" dirty="0"/>
              <a:t>Toms </a:t>
            </a:r>
            <a:r>
              <a:rPr lang="en-GB" dirty="0" err="1"/>
              <a:t>Linkaits</a:t>
            </a:r>
            <a:r>
              <a:rPr lang="en-GB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196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DA43B-6826-FFF5-A348-E3B59AF32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EE72A-AD3E-8767-6D54-EBA5FF9F7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Step 0.5: Choosing a t</a:t>
            </a:r>
            <a:r>
              <a:rPr lang="lv-LV" sz="4400" dirty="0" err="1"/>
              <a:t>opic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9B31B-7DA6-A39C-1A7B-48D6F908F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8780924" cy="4058751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GB" sz="2400" dirty="0"/>
              <a:t>Pick something that excites you!</a:t>
            </a:r>
            <a:endParaRPr lang="lv-LV" sz="2400" dirty="0"/>
          </a:p>
          <a:p>
            <a:pPr>
              <a:spcAft>
                <a:spcPts val="1800"/>
              </a:spcAft>
            </a:pPr>
            <a:r>
              <a:rPr lang="en-GB" sz="2400" dirty="0"/>
              <a:t>Don’t just rely on big issues (</a:t>
            </a:r>
            <a:r>
              <a:rPr lang="lv-LV" sz="2400" dirty="0" err="1"/>
              <a:t>e.g</a:t>
            </a:r>
            <a:r>
              <a:rPr lang="lv-LV" sz="2400" dirty="0"/>
              <a:t>., </a:t>
            </a:r>
            <a:r>
              <a:rPr lang="en-GB" sz="2400" dirty="0"/>
              <a:t>politics, climate change) – adding personal insights work too.</a:t>
            </a:r>
            <a:endParaRPr lang="lv-LV" sz="2400" dirty="0"/>
          </a:p>
          <a:p>
            <a:pPr>
              <a:spcAft>
                <a:spcPts val="1800"/>
              </a:spcAft>
            </a:pPr>
            <a:r>
              <a:rPr lang="en-GB" sz="2400" dirty="0"/>
              <a:t>What do you talk about passionately with friends?</a:t>
            </a:r>
            <a:endParaRPr lang="lv-LV" sz="2400" dirty="0"/>
          </a:p>
          <a:p>
            <a:pPr>
              <a:spcAft>
                <a:spcPts val="1800"/>
              </a:spcAft>
            </a:pPr>
            <a:r>
              <a:rPr lang="en-GB" sz="2400" b="1" dirty="0"/>
              <a:t>Don’t discard a topic!</a:t>
            </a:r>
            <a:r>
              <a:rPr lang="en-GB" sz="2400" dirty="0"/>
              <a:t> Adapt it to fit the theme.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3382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314EF-B101-7306-00F2-F1F1A245B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B2D9B-E24D-C38C-4E6D-5434EF8A9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400" dirty="0" err="1"/>
              <a:t>What</a:t>
            </a:r>
            <a:r>
              <a:rPr lang="lv-LV" sz="4400" dirty="0"/>
              <a:t> </a:t>
            </a:r>
            <a:r>
              <a:rPr lang="lv-LV" sz="4400" dirty="0" err="1"/>
              <a:t>Are</a:t>
            </a:r>
            <a:r>
              <a:rPr lang="lv-LV" sz="4400" dirty="0"/>
              <a:t> </a:t>
            </a:r>
            <a:r>
              <a:rPr lang="lv-LV" sz="4400" dirty="0" err="1"/>
              <a:t>You</a:t>
            </a:r>
            <a:r>
              <a:rPr lang="lv-LV" sz="4400" dirty="0"/>
              <a:t> </a:t>
            </a:r>
            <a:r>
              <a:rPr lang="lv-LV" sz="4400" dirty="0" err="1"/>
              <a:t>Passionate</a:t>
            </a:r>
            <a:r>
              <a:rPr lang="lv-LV" sz="4400" dirty="0"/>
              <a:t> </a:t>
            </a:r>
            <a:r>
              <a:rPr lang="lv-LV" sz="4400" dirty="0" err="1"/>
              <a:t>About</a:t>
            </a:r>
            <a:r>
              <a:rPr lang="lv-LV" sz="4400" dirty="0"/>
              <a:t>?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165A2-868A-87A3-8D12-FF2BBCEDC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9581024" cy="4058751"/>
          </a:xfrm>
        </p:spPr>
        <p:txBody>
          <a:bodyPr>
            <a:normAutofit/>
          </a:bodyPr>
          <a:lstStyle/>
          <a:p>
            <a:r>
              <a:rPr lang="lv-LV" sz="2800" dirty="0" err="1"/>
              <a:t>Now</a:t>
            </a:r>
            <a:r>
              <a:rPr lang="lv-LV" sz="2800" dirty="0"/>
              <a:t>, l</a:t>
            </a:r>
            <a:r>
              <a:rPr lang="en-GB" sz="2800" dirty="0" err="1"/>
              <a:t>et’s</a:t>
            </a:r>
            <a:r>
              <a:rPr lang="en-GB" sz="2800" dirty="0"/>
              <a:t> fit these topics into the theme!</a:t>
            </a:r>
            <a:endParaRPr lang="lv-LV" sz="2800" dirty="0"/>
          </a:p>
          <a:p>
            <a:endParaRPr lang="lv-LV" sz="2400" dirty="0"/>
          </a:p>
          <a:p>
            <a:pPr marL="36900" indent="0" algn="ctr">
              <a:buNone/>
            </a:pPr>
            <a:r>
              <a:rPr lang="lv-LV" sz="3600" dirty="0"/>
              <a:t>«</a:t>
            </a:r>
            <a:r>
              <a:rPr lang="lv-LV" sz="3600" dirty="0" err="1"/>
              <a:t>There</a:t>
            </a:r>
            <a:r>
              <a:rPr lang="lv-LV" sz="3600" dirty="0"/>
              <a:t> </a:t>
            </a:r>
            <a:r>
              <a:rPr lang="lv-LV" sz="3600" dirty="0" err="1"/>
              <a:t>is</a:t>
            </a:r>
            <a:r>
              <a:rPr lang="lv-LV" sz="3600" dirty="0"/>
              <a:t> </a:t>
            </a:r>
            <a:r>
              <a:rPr lang="lv-LV" sz="3600" dirty="0" err="1"/>
              <a:t>nothing</a:t>
            </a:r>
            <a:r>
              <a:rPr lang="lv-LV" sz="3600" dirty="0"/>
              <a:t> </a:t>
            </a:r>
            <a:r>
              <a:rPr lang="lv-LV" sz="3600" dirty="0" err="1"/>
              <a:t>either</a:t>
            </a:r>
            <a:r>
              <a:rPr lang="lv-LV" sz="3600" dirty="0"/>
              <a:t> </a:t>
            </a:r>
            <a:r>
              <a:rPr lang="lv-LV" sz="3600" dirty="0" err="1"/>
              <a:t>good</a:t>
            </a:r>
            <a:r>
              <a:rPr lang="lv-LV" sz="3600" dirty="0"/>
              <a:t> </a:t>
            </a:r>
            <a:r>
              <a:rPr lang="lv-LV" sz="3600" dirty="0" err="1"/>
              <a:t>or</a:t>
            </a:r>
            <a:r>
              <a:rPr lang="lv-LV" sz="3600" dirty="0"/>
              <a:t> bad, </a:t>
            </a:r>
            <a:r>
              <a:rPr lang="lv-LV" sz="3600" dirty="0" err="1"/>
              <a:t>but</a:t>
            </a:r>
            <a:r>
              <a:rPr lang="lv-LV" sz="3600" dirty="0"/>
              <a:t> </a:t>
            </a:r>
            <a:r>
              <a:rPr lang="lv-LV" sz="3600" dirty="0" err="1"/>
              <a:t>thinking</a:t>
            </a:r>
            <a:r>
              <a:rPr lang="lv-LV" sz="3600" dirty="0"/>
              <a:t> </a:t>
            </a:r>
            <a:r>
              <a:rPr lang="lv-LV" sz="3600" dirty="0" err="1"/>
              <a:t>makes</a:t>
            </a:r>
            <a:r>
              <a:rPr lang="lv-LV" sz="3600" dirty="0"/>
              <a:t> it </a:t>
            </a:r>
            <a:r>
              <a:rPr lang="lv-LV" sz="3600" dirty="0" err="1"/>
              <a:t>so</a:t>
            </a:r>
            <a:r>
              <a:rPr lang="lv-LV" sz="3600" dirty="0"/>
              <a:t>.»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6101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F7A66-7BB4-54F2-1F00-4423D8617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5E27B-D118-1B0B-47C9-0EACA73DF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Step 1: The message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8A3FC-D85F-06A5-80ED-235AB6826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7798885" cy="4058751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GB" sz="2400" dirty="0"/>
              <a:t>Adjust </a:t>
            </a:r>
            <a:r>
              <a:rPr lang="lv-LV" sz="2400" strike="sngStrike" dirty="0" err="1"/>
              <a:t>Select</a:t>
            </a:r>
            <a:r>
              <a:rPr lang="lv-LV" sz="2400" strike="sngStrike" dirty="0"/>
              <a:t> a </a:t>
            </a:r>
            <a:r>
              <a:rPr lang="en-GB" sz="2400" dirty="0"/>
              <a:t> to a </a:t>
            </a:r>
            <a:r>
              <a:rPr lang="lv-LV" sz="2400" dirty="0" err="1"/>
              <a:t>topic</a:t>
            </a:r>
            <a:endParaRPr lang="lv-LV" sz="2400" dirty="0"/>
          </a:p>
          <a:p>
            <a:r>
              <a:rPr lang="lv-LV" sz="2400" dirty="0" err="1"/>
              <a:t>Research</a:t>
            </a:r>
            <a:r>
              <a:rPr lang="lv-LV" sz="2400" dirty="0"/>
              <a:t> </a:t>
            </a:r>
            <a:r>
              <a:rPr lang="lv-LV" sz="2400" dirty="0" err="1"/>
              <a:t>the</a:t>
            </a:r>
            <a:r>
              <a:rPr lang="lv-LV" sz="2400" dirty="0"/>
              <a:t> </a:t>
            </a:r>
            <a:r>
              <a:rPr lang="lv-LV" sz="2400" dirty="0" err="1"/>
              <a:t>topic</a:t>
            </a:r>
            <a:endParaRPr lang="lv-LV" sz="2400" dirty="0"/>
          </a:p>
          <a:p>
            <a:pPr lvl="1">
              <a:spcAft>
                <a:spcPts val="1800"/>
              </a:spcAft>
            </a:pPr>
            <a:r>
              <a:rPr lang="lv-LV" sz="2000" dirty="0" err="1"/>
              <a:t>Surprising</a:t>
            </a:r>
            <a:r>
              <a:rPr lang="lv-LV" sz="2000" dirty="0"/>
              <a:t>, relevant, </a:t>
            </a:r>
            <a:r>
              <a:rPr lang="lv-LV" sz="2000" dirty="0" err="1"/>
              <a:t>specific</a:t>
            </a:r>
            <a:r>
              <a:rPr lang="lv-LV" sz="2000" dirty="0"/>
              <a:t> </a:t>
            </a:r>
            <a:r>
              <a:rPr lang="lv-LV" sz="2000" dirty="0" err="1"/>
              <a:t>information</a:t>
            </a:r>
            <a:endParaRPr lang="lv-LV" sz="2000" dirty="0"/>
          </a:p>
          <a:p>
            <a:r>
              <a:rPr lang="en-GB" sz="2400" dirty="0"/>
              <a:t>Define your </a:t>
            </a:r>
            <a:r>
              <a:rPr lang="en-GB" sz="2400" b="1" dirty="0"/>
              <a:t>core</a:t>
            </a:r>
            <a:r>
              <a:rPr lang="en-GB" sz="2400" dirty="0"/>
              <a:t> message: </a:t>
            </a:r>
            <a:endParaRPr lang="lv-LV" sz="2400" dirty="0"/>
          </a:p>
          <a:p>
            <a:pPr marL="648900" lvl="2" indent="-306000"/>
            <a:r>
              <a:rPr lang="en-GB" sz="2000" dirty="0"/>
              <a:t>What’s the </a:t>
            </a:r>
            <a:r>
              <a:rPr lang="lv-LV" sz="2000" dirty="0" err="1"/>
              <a:t>one</a:t>
            </a:r>
            <a:r>
              <a:rPr lang="en-GB" sz="2000" dirty="0"/>
              <a:t> thing you want your audience to remember?</a:t>
            </a:r>
          </a:p>
          <a:p>
            <a:pPr marL="342900" lvl="1" indent="-306000"/>
            <a:r>
              <a:rPr lang="en-GB" sz="2200" dirty="0"/>
              <a:t>Remember your core message.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2848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1EF1A-EE99-57CE-C6A0-BAB13E4F9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DC4FE-3375-101D-7F91-284F5B48F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Tips &amp; Tricks for Writing a Speech </a:t>
            </a:r>
            <a:br>
              <a:rPr lang="en-GB" dirty="0"/>
            </a:br>
            <a:r>
              <a:rPr lang="en-GB" sz="2800" dirty="0"/>
              <a:t>(</a:t>
            </a:r>
            <a:r>
              <a:rPr lang="lv-LV" sz="2800" dirty="0"/>
              <a:t>to </a:t>
            </a:r>
            <a:r>
              <a:rPr lang="lv-LV" sz="2800" dirty="0" err="1"/>
              <a:t>make</a:t>
            </a:r>
            <a:r>
              <a:rPr lang="lv-LV" sz="2800" dirty="0"/>
              <a:t> </a:t>
            </a:r>
            <a:r>
              <a:rPr lang="lv-LV" sz="2800" dirty="0" err="1"/>
              <a:t>teachers</a:t>
            </a:r>
            <a:r>
              <a:rPr lang="lv-LV" sz="2800" dirty="0"/>
              <a:t>’ </a:t>
            </a:r>
            <a:r>
              <a:rPr lang="lv-LV" sz="2800" dirty="0" err="1"/>
              <a:t>life</a:t>
            </a:r>
            <a:r>
              <a:rPr lang="lv-LV" sz="2800" dirty="0"/>
              <a:t> </a:t>
            </a:r>
            <a:r>
              <a:rPr lang="lv-LV" sz="2800" dirty="0" err="1"/>
              <a:t>easier</a:t>
            </a:r>
            <a:r>
              <a:rPr lang="en-GB" sz="2800" dirty="0"/>
              <a:t>)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4F509-D4E4-9BBD-D7E0-59394AC25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3753951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lv-LV" sz="2400" dirty="0"/>
              <a:t>Set </a:t>
            </a:r>
            <a:r>
              <a:rPr lang="lv-LV" sz="2400" dirty="0" err="1"/>
              <a:t>up</a:t>
            </a:r>
            <a:r>
              <a:rPr lang="lv-LV" sz="2400" dirty="0"/>
              <a:t> a </a:t>
            </a:r>
            <a:r>
              <a:rPr lang="lv-LV" sz="2400" dirty="0" err="1"/>
              <a:t>common</a:t>
            </a:r>
            <a:r>
              <a:rPr lang="lv-LV" sz="2400" dirty="0"/>
              <a:t> </a:t>
            </a:r>
            <a:r>
              <a:rPr lang="lv-LV" sz="2400" dirty="0" err="1"/>
              <a:t>platform</a:t>
            </a:r>
            <a:r>
              <a:rPr lang="lv-LV" sz="2400" dirty="0"/>
              <a:t> (</a:t>
            </a:r>
            <a:r>
              <a:rPr lang="lv-LV" sz="2400" dirty="0" err="1"/>
              <a:t>e.g</a:t>
            </a:r>
            <a:r>
              <a:rPr lang="lv-LV" sz="2400" dirty="0"/>
              <a:t>. Google </a:t>
            </a:r>
            <a:r>
              <a:rPr lang="lv-LV" sz="2400" dirty="0" err="1"/>
              <a:t>drive</a:t>
            </a:r>
            <a:r>
              <a:rPr lang="lv-LV" sz="2400" dirty="0"/>
              <a:t>).</a:t>
            </a:r>
          </a:p>
          <a:p>
            <a:pPr>
              <a:spcAft>
                <a:spcPts val="1800"/>
              </a:spcAft>
            </a:pPr>
            <a:r>
              <a:rPr lang="lv-LV" sz="2400" dirty="0"/>
              <a:t>Set </a:t>
            </a:r>
            <a:r>
              <a:rPr lang="lv-LV" sz="2400" dirty="0" err="1"/>
              <a:t>reasonable</a:t>
            </a:r>
            <a:r>
              <a:rPr lang="lv-LV" sz="2400" dirty="0"/>
              <a:t> </a:t>
            </a:r>
            <a:r>
              <a:rPr lang="lv-LV" sz="2400" dirty="0" err="1"/>
              <a:t>deadlines</a:t>
            </a:r>
            <a:endParaRPr lang="lv-LV" sz="2400" dirty="0"/>
          </a:p>
          <a:p>
            <a:pPr>
              <a:spcAft>
                <a:spcPts val="1800"/>
              </a:spcAft>
            </a:pPr>
            <a:r>
              <a:rPr lang="en-US" sz="2400" dirty="0"/>
              <a:t>Start with </a:t>
            </a:r>
            <a:r>
              <a:rPr lang="lv-LV" sz="2400" dirty="0"/>
              <a:t>a </a:t>
            </a:r>
            <a:r>
              <a:rPr lang="lv-LV" sz="2400" dirty="0" err="1"/>
              <a:t>brainstorm</a:t>
            </a:r>
            <a:endParaRPr lang="lv-LV" sz="2400" dirty="0"/>
          </a:p>
          <a:p>
            <a:pPr>
              <a:spcAft>
                <a:spcPts val="1800"/>
              </a:spcAft>
            </a:pPr>
            <a:r>
              <a:rPr lang="lv-LV" sz="2400" dirty="0" err="1"/>
              <a:t>Narrow</a:t>
            </a:r>
            <a:r>
              <a:rPr lang="lv-LV" sz="2400" dirty="0"/>
              <a:t> </a:t>
            </a:r>
            <a:r>
              <a:rPr lang="lv-LV" sz="2400" dirty="0" err="1"/>
              <a:t>down</a:t>
            </a:r>
            <a:r>
              <a:rPr lang="lv-LV" sz="2400" dirty="0"/>
              <a:t> </a:t>
            </a:r>
            <a:r>
              <a:rPr lang="lv-LV" sz="2400" dirty="0" err="1"/>
              <a:t>the</a:t>
            </a:r>
            <a:r>
              <a:rPr lang="lv-LV" sz="2400" dirty="0"/>
              <a:t> </a:t>
            </a:r>
            <a:r>
              <a:rPr lang="lv-LV" sz="2400" dirty="0" err="1"/>
              <a:t>topic</a:t>
            </a:r>
            <a:endParaRPr lang="lv-LV" sz="2400" dirty="0"/>
          </a:p>
          <a:p>
            <a:pPr marL="36900" indent="0">
              <a:spcAft>
                <a:spcPts val="1800"/>
              </a:spcAft>
              <a:buNone/>
            </a:pPr>
            <a:endParaRPr lang="lv-LV" dirty="0"/>
          </a:p>
          <a:p>
            <a:pPr marL="450000" lvl="1" indent="0">
              <a:spcAft>
                <a:spcPts val="1800"/>
              </a:spcAft>
              <a:buNone/>
            </a:pPr>
            <a:endParaRPr lang="en-GB" dirty="0"/>
          </a:p>
          <a:p>
            <a:pPr>
              <a:spcAft>
                <a:spcPts val="18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154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Step 2: The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FBA72-294D-2FAE-F93A-EF2B26042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7798885" cy="4058751"/>
          </a:xfrm>
        </p:spPr>
        <p:txBody>
          <a:bodyPr>
            <a:normAutofit/>
          </a:bodyPr>
          <a:lstStyle/>
          <a:p>
            <a:r>
              <a:rPr lang="en-GB" sz="2800" dirty="0"/>
              <a:t>Remember your core message</a:t>
            </a:r>
          </a:p>
          <a:p>
            <a:r>
              <a:rPr lang="en-GB" sz="2800" dirty="0"/>
              <a:t>Look for arguments (both sides)</a:t>
            </a:r>
          </a:p>
          <a:p>
            <a:r>
              <a:rPr lang="en-GB" sz="2800" dirty="0"/>
              <a:t>Remember your core message</a:t>
            </a:r>
          </a:p>
          <a:p>
            <a:r>
              <a:rPr lang="en-GB" sz="2800" dirty="0"/>
              <a:t>Structure and filter:</a:t>
            </a:r>
          </a:p>
          <a:p>
            <a:pPr lvl="1"/>
            <a:r>
              <a:rPr lang="en-GB" sz="2600" dirty="0"/>
              <a:t>Opening/intro</a:t>
            </a:r>
          </a:p>
          <a:p>
            <a:pPr lvl="1"/>
            <a:r>
              <a:rPr lang="en-GB" sz="2600" dirty="0"/>
              <a:t>2-3 big points</a:t>
            </a:r>
          </a:p>
          <a:p>
            <a:pPr lvl="1"/>
            <a:r>
              <a:rPr lang="en-GB" sz="2600" dirty="0"/>
              <a:t>Ending</a:t>
            </a:r>
          </a:p>
        </p:txBody>
      </p:sp>
    </p:spTree>
    <p:extLst>
      <p:ext uri="{BB962C8B-B14F-4D97-AF65-F5344CB8AC3E}">
        <p14:creationId xmlns:p14="http://schemas.microsoft.com/office/powerpoint/2010/main" val="227063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34049-9F6E-4D7D-D7AA-88EC97758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F49FB-2130-BF74-BA76-AD3A980BB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Tips &amp; Tricks for Writing a Speech </a:t>
            </a:r>
            <a:br>
              <a:rPr lang="en-GB" dirty="0"/>
            </a:br>
            <a:r>
              <a:rPr lang="en-GB" sz="2800" dirty="0"/>
              <a:t>(from a student’s perspective)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EDCB1-C3CA-E7D2-647C-CEB024544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3961769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Start with an Outline</a:t>
            </a:r>
            <a:endParaRPr lang="lv-LV" sz="2400" dirty="0"/>
          </a:p>
          <a:p>
            <a:pPr>
              <a:spcAft>
                <a:spcPts val="1800"/>
              </a:spcAft>
            </a:pPr>
            <a:r>
              <a:rPr lang="en-GB" sz="2400" dirty="0"/>
              <a:t>Take It Step by Step</a:t>
            </a:r>
            <a:endParaRPr lang="lv-LV" sz="2400" dirty="0"/>
          </a:p>
          <a:p>
            <a:pPr>
              <a:spcAft>
                <a:spcPts val="1800"/>
              </a:spcAft>
            </a:pPr>
            <a:r>
              <a:rPr lang="en-GB" sz="2400" dirty="0"/>
              <a:t>Speak It Out Loud While Writing</a:t>
            </a:r>
            <a:endParaRPr lang="lv-LV" sz="2400" dirty="0"/>
          </a:p>
          <a:p>
            <a:r>
              <a:rPr lang="lv-LV" sz="2400" dirty="0" err="1"/>
              <a:t>Ba</a:t>
            </a:r>
            <a:r>
              <a:rPr lang="en-GB" sz="2400" dirty="0"/>
              <a:t>lance Structure &amp; Flow</a:t>
            </a:r>
            <a:endParaRPr lang="lv-LV" sz="2400" dirty="0"/>
          </a:p>
          <a:p>
            <a:pPr lvl="1"/>
            <a:r>
              <a:rPr lang="en-GB" sz="2000" b="1" dirty="0"/>
              <a:t>Too structured</a:t>
            </a:r>
            <a:r>
              <a:rPr lang="en-GB" sz="2000" dirty="0"/>
              <a:t>—reads like an essay, robotic and dry.</a:t>
            </a:r>
            <a:endParaRPr lang="lv-LV" sz="2000" dirty="0"/>
          </a:p>
          <a:p>
            <a:pPr lvl="1"/>
            <a:r>
              <a:rPr lang="en-GB" sz="2000" b="1" dirty="0"/>
              <a:t>Too chaotic</a:t>
            </a:r>
            <a:r>
              <a:rPr lang="en-GB" sz="2000" dirty="0"/>
              <a:t>—no clear direction, just a collection of random though</a:t>
            </a:r>
            <a:r>
              <a:rPr lang="lv-LV" sz="2000" dirty="0" err="1"/>
              <a:t>ts</a:t>
            </a:r>
            <a:r>
              <a:rPr lang="lv-LV" sz="2000" dirty="0"/>
              <a:t>.</a:t>
            </a:r>
          </a:p>
          <a:p>
            <a:pPr lvl="1"/>
            <a:endParaRPr lang="en-GB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8170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5DA1-EC18-F6CC-5EDF-EE62C944A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32B85-65F8-4E37-48BE-FAA023676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Tips &amp; Tricks for Writing a Speech </a:t>
            </a:r>
            <a:br>
              <a:rPr lang="en-GB" dirty="0"/>
            </a:br>
            <a:r>
              <a:rPr lang="en-GB" sz="2800" dirty="0"/>
              <a:t>(</a:t>
            </a:r>
            <a:r>
              <a:rPr lang="lv-LV" sz="2800" dirty="0"/>
              <a:t>to </a:t>
            </a:r>
            <a:r>
              <a:rPr lang="lv-LV" sz="2800" dirty="0" err="1"/>
              <a:t>make</a:t>
            </a:r>
            <a:r>
              <a:rPr lang="lv-LV" sz="2800" dirty="0"/>
              <a:t> </a:t>
            </a:r>
            <a:r>
              <a:rPr lang="lv-LV" sz="2800" dirty="0" err="1"/>
              <a:t>teachers</a:t>
            </a:r>
            <a:r>
              <a:rPr lang="lv-LV" sz="2800" dirty="0"/>
              <a:t>’ </a:t>
            </a:r>
            <a:r>
              <a:rPr lang="lv-LV" sz="2800" dirty="0" err="1"/>
              <a:t>life</a:t>
            </a:r>
            <a:r>
              <a:rPr lang="lv-LV" sz="2800" dirty="0"/>
              <a:t> </a:t>
            </a:r>
            <a:r>
              <a:rPr lang="lv-LV" sz="2800" dirty="0" err="1"/>
              <a:t>easier</a:t>
            </a:r>
            <a:r>
              <a:rPr lang="en-GB" sz="2800" dirty="0"/>
              <a:t>)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0DE68-AF74-93EF-BAC7-EB5E8DA43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3753951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lv-LV" sz="2400" dirty="0" err="1"/>
              <a:t>Ask</a:t>
            </a:r>
            <a:r>
              <a:rPr lang="lv-LV" sz="2400" dirty="0"/>
              <a:t> </a:t>
            </a:r>
            <a:r>
              <a:rPr lang="lv-LV" sz="2400" dirty="0" err="1"/>
              <a:t>for</a:t>
            </a:r>
            <a:r>
              <a:rPr lang="lv-LV" sz="2400" dirty="0"/>
              <a:t> a </a:t>
            </a:r>
            <a:r>
              <a:rPr lang="lv-LV" sz="2400" dirty="0" err="1"/>
              <a:t>proposal</a:t>
            </a:r>
            <a:r>
              <a:rPr lang="lv-LV" sz="2400" dirty="0"/>
              <a:t> (</a:t>
            </a:r>
            <a:r>
              <a:rPr lang="lv-LV" sz="2400" dirty="0" err="1"/>
              <a:t>outline</a:t>
            </a:r>
            <a:r>
              <a:rPr lang="lv-LV" sz="2400" dirty="0"/>
              <a:t>).</a:t>
            </a:r>
          </a:p>
          <a:p>
            <a:pPr>
              <a:spcAft>
                <a:spcPts val="1800"/>
              </a:spcAft>
            </a:pPr>
            <a:r>
              <a:rPr lang="lv-LV" sz="2400" dirty="0" err="1"/>
              <a:t>Assist</a:t>
            </a:r>
            <a:r>
              <a:rPr lang="lv-LV" sz="2400" dirty="0"/>
              <a:t> </a:t>
            </a:r>
            <a:r>
              <a:rPr lang="lv-LV" sz="2400" dirty="0" err="1"/>
              <a:t>them</a:t>
            </a:r>
            <a:r>
              <a:rPr lang="lv-LV" sz="2400" dirty="0"/>
              <a:t> </a:t>
            </a:r>
            <a:r>
              <a:rPr lang="lv-LV" sz="2400" dirty="0" err="1"/>
              <a:t>with</a:t>
            </a:r>
            <a:r>
              <a:rPr lang="lv-LV" sz="2400" dirty="0"/>
              <a:t> </a:t>
            </a:r>
            <a:r>
              <a:rPr lang="lv-LV" sz="2400" dirty="0" err="1"/>
              <a:t>drafts</a:t>
            </a:r>
            <a:r>
              <a:rPr lang="lv-LV" sz="2400" dirty="0"/>
              <a:t>.</a:t>
            </a:r>
          </a:p>
          <a:p>
            <a:pPr>
              <a:spcAft>
                <a:spcPts val="1800"/>
              </a:spcAft>
            </a:pPr>
            <a:r>
              <a:rPr lang="lv-LV" sz="2400" dirty="0" err="1"/>
              <a:t>Assist</a:t>
            </a:r>
            <a:r>
              <a:rPr lang="lv-LV" sz="2400" dirty="0"/>
              <a:t> </a:t>
            </a:r>
            <a:r>
              <a:rPr lang="lv-LV" sz="2400" dirty="0" err="1"/>
              <a:t>and</a:t>
            </a:r>
            <a:r>
              <a:rPr lang="lv-LV" sz="2400" dirty="0"/>
              <a:t> </a:t>
            </a:r>
            <a:r>
              <a:rPr lang="lv-LV" sz="2400" dirty="0" err="1"/>
              <a:t>insist</a:t>
            </a:r>
            <a:r>
              <a:rPr lang="lv-LV" sz="2400" dirty="0"/>
              <a:t> </a:t>
            </a:r>
            <a:r>
              <a:rPr lang="lv-LV" sz="2400" dirty="0" err="1"/>
              <a:t>on</a:t>
            </a:r>
            <a:r>
              <a:rPr lang="lv-LV" sz="2400" dirty="0"/>
              <a:t> </a:t>
            </a:r>
            <a:r>
              <a:rPr lang="lv-LV" sz="2400" dirty="0" err="1"/>
              <a:t>structure</a:t>
            </a:r>
            <a:r>
              <a:rPr lang="lv-LV" sz="2400" dirty="0"/>
              <a:t> </a:t>
            </a:r>
            <a:r>
              <a:rPr lang="lv-LV" sz="2400" dirty="0" err="1"/>
              <a:t>and</a:t>
            </a:r>
            <a:r>
              <a:rPr lang="lv-LV" sz="2400" dirty="0"/>
              <a:t> </a:t>
            </a:r>
            <a:r>
              <a:rPr lang="lv-LV" sz="2400" dirty="0" err="1"/>
              <a:t>direction</a:t>
            </a:r>
            <a:r>
              <a:rPr lang="lv-LV" sz="2400" dirty="0"/>
              <a:t>.</a:t>
            </a:r>
          </a:p>
          <a:p>
            <a:pPr>
              <a:spcAft>
                <a:spcPts val="1800"/>
              </a:spcAft>
            </a:pPr>
            <a:r>
              <a:rPr lang="lv-LV" sz="2400" dirty="0"/>
              <a:t>To </a:t>
            </a:r>
            <a:r>
              <a:rPr lang="lv-LV" sz="2400" dirty="0" err="1"/>
              <a:t>avoid</a:t>
            </a:r>
            <a:r>
              <a:rPr lang="lv-LV" sz="2400" dirty="0"/>
              <a:t> </a:t>
            </a:r>
            <a:r>
              <a:rPr lang="lv-LV" sz="2400" dirty="0" err="1"/>
              <a:t>the</a:t>
            </a:r>
            <a:r>
              <a:rPr lang="lv-LV" sz="2400" dirty="0"/>
              <a:t> ‘</a:t>
            </a:r>
            <a:r>
              <a:rPr lang="lv-LV" sz="2400" dirty="0" err="1"/>
              <a:t>dry</a:t>
            </a:r>
            <a:r>
              <a:rPr lang="lv-LV" sz="2400" dirty="0"/>
              <a:t> </a:t>
            </a:r>
            <a:r>
              <a:rPr lang="lv-LV" sz="2400" dirty="0" err="1"/>
              <a:t>taste</a:t>
            </a:r>
            <a:r>
              <a:rPr lang="lv-LV" sz="2400" dirty="0"/>
              <a:t>’, </a:t>
            </a:r>
            <a:r>
              <a:rPr lang="lv-LV" sz="2400" dirty="0" err="1"/>
              <a:t>suggest</a:t>
            </a:r>
            <a:r>
              <a:rPr lang="lv-LV" sz="2400" dirty="0"/>
              <a:t> </a:t>
            </a:r>
            <a:r>
              <a:rPr lang="lv-LV" sz="2400" dirty="0" err="1"/>
              <a:t>they</a:t>
            </a:r>
            <a:r>
              <a:rPr lang="lv-LV" sz="2400" dirty="0"/>
              <a:t> </a:t>
            </a:r>
            <a:r>
              <a:rPr lang="lv-LV" sz="2400" dirty="0" err="1"/>
              <a:t>take</a:t>
            </a:r>
            <a:r>
              <a:rPr lang="lv-LV" sz="2400" dirty="0"/>
              <a:t> </a:t>
            </a:r>
            <a:r>
              <a:rPr lang="lv-LV" sz="2400" dirty="0" err="1"/>
              <a:t>on</a:t>
            </a:r>
            <a:r>
              <a:rPr lang="lv-LV" sz="2400" dirty="0"/>
              <a:t> a persona.</a:t>
            </a:r>
          </a:p>
          <a:p>
            <a:pPr>
              <a:spcAft>
                <a:spcPts val="1800"/>
              </a:spcAft>
            </a:pPr>
            <a:r>
              <a:rPr lang="lv-LV" sz="2400" dirty="0" err="1"/>
              <a:t>Look</a:t>
            </a:r>
            <a:r>
              <a:rPr lang="lv-LV" sz="2400" dirty="0"/>
              <a:t> </a:t>
            </a:r>
            <a:r>
              <a:rPr lang="lv-LV" sz="2400" dirty="0" err="1"/>
              <a:t>out</a:t>
            </a:r>
            <a:r>
              <a:rPr lang="lv-LV" sz="2400" dirty="0"/>
              <a:t> </a:t>
            </a:r>
            <a:r>
              <a:rPr lang="lv-LV" sz="2400" dirty="0" err="1"/>
              <a:t>for</a:t>
            </a:r>
            <a:r>
              <a:rPr lang="lv-LV" sz="2400" dirty="0"/>
              <a:t> </a:t>
            </a:r>
            <a:r>
              <a:rPr lang="lv-LV" sz="2400" dirty="0" err="1"/>
              <a:t>the</a:t>
            </a:r>
            <a:r>
              <a:rPr lang="lv-LV" sz="2400" dirty="0"/>
              <a:t> </a:t>
            </a:r>
            <a:r>
              <a:rPr lang="lv-LV" sz="2400" dirty="0" err="1"/>
              <a:t>core</a:t>
            </a:r>
            <a:r>
              <a:rPr lang="lv-LV" sz="2400" dirty="0"/>
              <a:t> </a:t>
            </a:r>
            <a:r>
              <a:rPr lang="lv-LV" sz="2400" dirty="0" err="1"/>
              <a:t>message</a:t>
            </a:r>
            <a:r>
              <a:rPr lang="lv-LV" sz="2400" dirty="0"/>
              <a:t>!</a:t>
            </a:r>
          </a:p>
          <a:p>
            <a:pPr marL="450000" lvl="1" indent="0">
              <a:spcAft>
                <a:spcPts val="1800"/>
              </a:spcAft>
              <a:buNone/>
            </a:pPr>
            <a:endParaRPr lang="en-GB" sz="2400" dirty="0"/>
          </a:p>
          <a:p>
            <a:pPr marL="36900" indent="0">
              <a:spcAft>
                <a:spcPts val="1800"/>
              </a:spcAft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6029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Step 3…</a:t>
            </a:r>
            <a:r>
              <a:rPr lang="en-GB" sz="4400" dirty="0">
                <a:latin typeface="Cambria Math" panose="02040503050406030204" pitchFamily="18" charset="0"/>
                <a:ea typeface="Cambria Math" panose="02040503050406030204" pitchFamily="18" charset="0"/>
              </a:rPr>
              <a:t>∞?</a:t>
            </a:r>
            <a:r>
              <a:rPr lang="en-GB" sz="4400" dirty="0"/>
              <a:t>: Improve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FBA72-294D-2FAE-F93A-EF2B26042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7798885" cy="4058751"/>
          </a:xfrm>
        </p:spPr>
        <p:txBody>
          <a:bodyPr>
            <a:normAutofit/>
          </a:bodyPr>
          <a:lstStyle/>
          <a:p>
            <a:r>
              <a:rPr lang="en-GB" sz="2800" dirty="0"/>
              <a:t>Remember your core message</a:t>
            </a:r>
          </a:p>
          <a:p>
            <a:r>
              <a:rPr lang="en-GB" sz="2800" dirty="0"/>
              <a:t>Mind the audience</a:t>
            </a:r>
          </a:p>
          <a:p>
            <a:r>
              <a:rPr lang="en-GB" sz="2800" dirty="0"/>
              <a:t>Improve cycle:</a:t>
            </a:r>
          </a:p>
          <a:p>
            <a:pPr lvl="1"/>
            <a:r>
              <a:rPr lang="en-GB" sz="2600" b="1" dirty="0"/>
              <a:t>Deliver it</a:t>
            </a:r>
          </a:p>
          <a:p>
            <a:pPr lvl="1"/>
            <a:r>
              <a:rPr lang="en-GB" sz="2600" dirty="0"/>
              <a:t>Get feedback</a:t>
            </a:r>
          </a:p>
          <a:p>
            <a:pPr lvl="1"/>
            <a:r>
              <a:rPr lang="en-GB" sz="2600" dirty="0"/>
              <a:t>Modify*</a:t>
            </a:r>
          </a:p>
          <a:p>
            <a:r>
              <a:rPr lang="en-GB" sz="2800" dirty="0"/>
              <a:t>*- Cut/Add, Expand, Paraphrase</a:t>
            </a:r>
          </a:p>
        </p:txBody>
      </p:sp>
    </p:spTree>
    <p:extLst>
      <p:ext uri="{BB962C8B-B14F-4D97-AF65-F5344CB8AC3E}">
        <p14:creationId xmlns:p14="http://schemas.microsoft.com/office/powerpoint/2010/main" val="276506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Performing a speech</a:t>
            </a:r>
            <a:endParaRPr lang="lv-LV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FBA72-294D-2FAE-F93A-EF2B260428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An overview</a:t>
            </a:r>
          </a:p>
        </p:txBody>
      </p:sp>
    </p:spTree>
    <p:extLst>
      <p:ext uri="{BB962C8B-B14F-4D97-AF65-F5344CB8AC3E}">
        <p14:creationId xmlns:p14="http://schemas.microsoft.com/office/powerpoint/2010/main" val="305293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Performing a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FBA72-294D-2FAE-F93A-EF2B26042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7798885" cy="4058751"/>
          </a:xfrm>
        </p:spPr>
        <p:txBody>
          <a:bodyPr>
            <a:normAutofit fontScale="92500" lnSpcReduction="20000"/>
          </a:bodyPr>
          <a:lstStyle/>
          <a:p>
            <a:r>
              <a:rPr lang="en-GB" sz="2800" dirty="0"/>
              <a:t>Consider the audience:</a:t>
            </a:r>
          </a:p>
          <a:p>
            <a:pPr lvl="1"/>
            <a:r>
              <a:rPr lang="en-GB" sz="2600" dirty="0"/>
              <a:t>What grabs attention?</a:t>
            </a:r>
          </a:p>
          <a:p>
            <a:pPr lvl="1"/>
            <a:r>
              <a:rPr lang="en-GB" sz="2600" dirty="0"/>
              <a:t>What is interesting?</a:t>
            </a:r>
          </a:p>
          <a:p>
            <a:pPr lvl="1"/>
            <a:r>
              <a:rPr lang="en-GB" sz="2600" dirty="0"/>
              <a:t>What sounds good?</a:t>
            </a:r>
            <a:endParaRPr lang="en-GB" sz="2800" dirty="0"/>
          </a:p>
          <a:p>
            <a:r>
              <a:rPr lang="en-GB" sz="2800" dirty="0"/>
              <a:t>Goal: </a:t>
            </a:r>
          </a:p>
          <a:p>
            <a:pPr lvl="1"/>
            <a:r>
              <a:rPr lang="en-GB" sz="2600" dirty="0"/>
              <a:t>Make them feel</a:t>
            </a:r>
            <a:r>
              <a:rPr lang="en-GB" sz="2800" dirty="0"/>
              <a:t>*</a:t>
            </a:r>
            <a:endParaRPr lang="en-GB" sz="2600" dirty="0"/>
          </a:p>
          <a:p>
            <a:pPr lvl="1"/>
            <a:r>
              <a:rPr lang="en-GB" sz="2600" dirty="0"/>
              <a:t>Make them think</a:t>
            </a:r>
          </a:p>
          <a:p>
            <a:pPr lvl="1"/>
            <a:r>
              <a:rPr lang="en-GB" sz="2600" dirty="0"/>
              <a:t>Remember your core message</a:t>
            </a:r>
          </a:p>
          <a:p>
            <a:pPr marL="36900" indent="0">
              <a:buNone/>
            </a:pPr>
            <a:r>
              <a:rPr lang="en-GB" sz="1900" dirty="0"/>
              <a:t>*- cautiously embrace the theatre</a:t>
            </a:r>
          </a:p>
        </p:txBody>
      </p:sp>
    </p:spTree>
    <p:extLst>
      <p:ext uri="{BB962C8B-B14F-4D97-AF65-F5344CB8AC3E}">
        <p14:creationId xmlns:p14="http://schemas.microsoft.com/office/powerpoint/2010/main" val="285807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099" y="975275"/>
            <a:ext cx="7137401" cy="970450"/>
          </a:xfrm>
        </p:spPr>
        <p:txBody>
          <a:bodyPr>
            <a:normAutofit/>
          </a:bodyPr>
          <a:lstStyle/>
          <a:p>
            <a:pPr algn="l"/>
            <a:r>
              <a:rPr lang="en-GB" sz="4400" dirty="0"/>
              <a:t>So…</a:t>
            </a:r>
            <a:endParaRPr lang="lv-LV" sz="4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CB63778-FDB3-39D6-47A5-4FFCE5502DEB}"/>
              </a:ext>
            </a:extLst>
          </p:cNvPr>
          <p:cNvSpPr txBox="1">
            <a:spLocks/>
          </p:cNvSpPr>
          <p:nvPr/>
        </p:nvSpPr>
        <p:spPr>
          <a:xfrm>
            <a:off x="2324099" y="1559475"/>
            <a:ext cx="7137401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GB" sz="4400" dirty="0"/>
              <a:t>what is public speaking?</a:t>
            </a:r>
            <a:endParaRPr lang="lv-LV" sz="44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ED26FD6-EA32-F66D-CBFA-3C6A8A633325}"/>
              </a:ext>
            </a:extLst>
          </p:cNvPr>
          <p:cNvSpPr txBox="1">
            <a:spLocks/>
          </p:cNvSpPr>
          <p:nvPr/>
        </p:nvSpPr>
        <p:spPr>
          <a:xfrm>
            <a:off x="2324099" y="2359575"/>
            <a:ext cx="7137401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GB" sz="4400" dirty="0"/>
              <a:t>Ok, but…</a:t>
            </a:r>
            <a:endParaRPr lang="lv-LV" sz="44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2523FC7-1828-DA96-8098-D4B0D2163C02}"/>
              </a:ext>
            </a:extLst>
          </p:cNvPr>
          <p:cNvSpPr txBox="1">
            <a:spLocks/>
          </p:cNvSpPr>
          <p:nvPr/>
        </p:nvSpPr>
        <p:spPr>
          <a:xfrm>
            <a:off x="2324099" y="2943775"/>
            <a:ext cx="7137401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GB" sz="4400" dirty="0"/>
              <a:t>what’s the point?</a:t>
            </a:r>
            <a:endParaRPr lang="lv-LV" sz="4400" dirty="0"/>
          </a:p>
        </p:txBody>
      </p:sp>
    </p:spTree>
    <p:extLst>
      <p:ext uri="{BB962C8B-B14F-4D97-AF65-F5344CB8AC3E}">
        <p14:creationId xmlns:p14="http://schemas.microsoft.com/office/powerpoint/2010/main" val="85104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Stylistic elements: The </a:t>
            </a:r>
            <a:r>
              <a:rPr lang="en-GB" sz="4400" i="1" dirty="0"/>
              <a:t>speaking </a:t>
            </a:r>
            <a:r>
              <a:rPr lang="en-GB" sz="4400" dirty="0"/>
              <a:t>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FBA72-294D-2FAE-F93A-EF2B26042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7798885" cy="4058751"/>
          </a:xfrm>
        </p:spPr>
        <p:txBody>
          <a:bodyPr>
            <a:normAutofit fontScale="92500" lnSpcReduction="10000"/>
          </a:bodyPr>
          <a:lstStyle/>
          <a:p>
            <a:pPr marL="36900" indent="0">
              <a:buNone/>
            </a:pPr>
            <a:r>
              <a:rPr lang="en-GB" sz="2800" dirty="0"/>
              <a:t>Manner of speaking:</a:t>
            </a:r>
          </a:p>
          <a:p>
            <a:r>
              <a:rPr lang="en-GB" sz="2800" dirty="0"/>
              <a:t>Casual</a:t>
            </a:r>
          </a:p>
          <a:p>
            <a:r>
              <a:rPr lang="en-GB" sz="2800" dirty="0"/>
              <a:t>Serious</a:t>
            </a:r>
          </a:p>
          <a:p>
            <a:r>
              <a:rPr lang="en-GB" sz="2800" dirty="0"/>
              <a:t>Light-hearted</a:t>
            </a:r>
          </a:p>
          <a:p>
            <a:r>
              <a:rPr lang="en-GB" sz="2800" dirty="0"/>
              <a:t>Factual</a:t>
            </a:r>
          </a:p>
          <a:p>
            <a:r>
              <a:rPr lang="en-GB" sz="2800" dirty="0"/>
              <a:t>Comedic</a:t>
            </a:r>
          </a:p>
          <a:p>
            <a:r>
              <a:rPr lang="en-GB" sz="2800" dirty="0"/>
              <a:t>Epic*</a:t>
            </a:r>
          </a:p>
          <a:p>
            <a:pPr marL="36900" indent="0">
              <a:buNone/>
            </a:pPr>
            <a:r>
              <a:rPr lang="en-GB" sz="2800" dirty="0"/>
              <a:t>*- beware the theatre</a:t>
            </a:r>
          </a:p>
        </p:txBody>
      </p:sp>
    </p:spTree>
    <p:extLst>
      <p:ext uri="{BB962C8B-B14F-4D97-AF65-F5344CB8AC3E}">
        <p14:creationId xmlns:p14="http://schemas.microsoft.com/office/powerpoint/2010/main" val="2677620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Stylistic elements: The </a:t>
            </a:r>
            <a:r>
              <a:rPr lang="en-GB" sz="4400" i="1" dirty="0"/>
              <a:t>speaking </a:t>
            </a:r>
            <a:r>
              <a:rPr lang="en-GB" sz="4400" dirty="0"/>
              <a:t>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FBA72-294D-2FAE-F93A-EF2B26042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9652606" cy="4096851"/>
          </a:xfrm>
        </p:spPr>
        <p:txBody>
          <a:bodyPr>
            <a:normAutofit fontScale="92500" lnSpcReduction="10000"/>
          </a:bodyPr>
          <a:lstStyle/>
          <a:p>
            <a:pPr marL="36900" indent="0">
              <a:buNone/>
            </a:pPr>
            <a:r>
              <a:rPr lang="en-GB" sz="2800" dirty="0"/>
              <a:t>Voice:</a:t>
            </a:r>
          </a:p>
          <a:p>
            <a:r>
              <a:rPr lang="en-GB" sz="2800" dirty="0"/>
              <a:t>Tone</a:t>
            </a:r>
          </a:p>
          <a:p>
            <a:r>
              <a:rPr lang="en-GB" sz="2800" dirty="0"/>
              <a:t>Volume</a:t>
            </a:r>
          </a:p>
          <a:p>
            <a:r>
              <a:rPr lang="en-GB" sz="2800" dirty="0"/>
              <a:t>Tempo</a:t>
            </a:r>
          </a:p>
          <a:p>
            <a:r>
              <a:rPr lang="en-GB" sz="2800" dirty="0"/>
              <a:t>Rhythm</a:t>
            </a:r>
          </a:p>
          <a:p>
            <a:r>
              <a:rPr lang="en-GB" sz="2800" dirty="0"/>
              <a:t>Emphasis</a:t>
            </a:r>
          </a:p>
          <a:p>
            <a:r>
              <a:rPr lang="en-GB" sz="2800" dirty="0"/>
              <a:t>Intensity</a:t>
            </a:r>
          </a:p>
          <a:p>
            <a:r>
              <a:rPr lang="en-GB" sz="2800" b="1" dirty="0"/>
              <a:t>CLARITY</a:t>
            </a:r>
          </a:p>
        </p:txBody>
      </p:sp>
    </p:spTree>
    <p:extLst>
      <p:ext uri="{BB962C8B-B14F-4D97-AF65-F5344CB8AC3E}">
        <p14:creationId xmlns:p14="http://schemas.microsoft.com/office/powerpoint/2010/main" val="47836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Stylistic elements: The </a:t>
            </a:r>
            <a:r>
              <a:rPr lang="en-GB" sz="4400" i="1" dirty="0"/>
              <a:t>performing </a:t>
            </a:r>
            <a:r>
              <a:rPr lang="en-GB" sz="4400" dirty="0"/>
              <a:t>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FBA72-294D-2FAE-F93A-EF2B26042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7798885" cy="4058751"/>
          </a:xfrm>
        </p:spPr>
        <p:txBody>
          <a:bodyPr>
            <a:normAutofit/>
          </a:bodyPr>
          <a:lstStyle/>
          <a:p>
            <a:r>
              <a:rPr lang="en-GB" sz="2800" dirty="0"/>
              <a:t>Gestures</a:t>
            </a:r>
          </a:p>
          <a:p>
            <a:r>
              <a:rPr lang="en-GB" sz="2800" dirty="0"/>
              <a:t>Pauses</a:t>
            </a:r>
          </a:p>
          <a:p>
            <a:r>
              <a:rPr lang="en-GB" sz="2800" dirty="0"/>
              <a:t>Movement</a:t>
            </a:r>
          </a:p>
          <a:p>
            <a:r>
              <a:rPr lang="en-GB" sz="2800" dirty="0"/>
              <a:t>Common pitfalls due to nerves:</a:t>
            </a:r>
          </a:p>
          <a:p>
            <a:pPr lvl="1"/>
            <a:r>
              <a:rPr lang="en-GB" sz="2400" dirty="0"/>
              <a:t>Wavy</a:t>
            </a:r>
          </a:p>
          <a:p>
            <a:pPr lvl="1"/>
            <a:r>
              <a:rPr lang="en-GB" sz="2400" dirty="0"/>
              <a:t>Rushing</a:t>
            </a:r>
          </a:p>
          <a:p>
            <a:pPr lvl="1"/>
            <a:r>
              <a:rPr lang="en-GB" sz="2400" dirty="0"/>
              <a:t>Disconnecting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170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A bit more nuanced 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FBA72-294D-2FAE-F93A-EF2B26042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8738206" cy="4058751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/>
              <a:t>20% Delivery (tricks and theatre)</a:t>
            </a:r>
          </a:p>
          <a:p>
            <a:r>
              <a:rPr lang="en-GB" sz="2800" dirty="0"/>
              <a:t>50% How delivery enhances the content</a:t>
            </a:r>
          </a:p>
          <a:p>
            <a:r>
              <a:rPr lang="en-GB" sz="2800" dirty="0"/>
              <a:t>30% Content (writing)</a:t>
            </a:r>
            <a:endParaRPr lang="en-GB" sz="3000" dirty="0"/>
          </a:p>
          <a:p>
            <a:r>
              <a:rPr lang="en-GB" sz="2800" dirty="0"/>
              <a:t>Improve:</a:t>
            </a:r>
          </a:p>
          <a:p>
            <a:pPr lvl="1"/>
            <a:r>
              <a:rPr lang="en-GB" sz="2600" b="1" dirty="0"/>
              <a:t>Deliver it</a:t>
            </a:r>
          </a:p>
          <a:p>
            <a:pPr lvl="1"/>
            <a:r>
              <a:rPr lang="en-GB" sz="2600" dirty="0"/>
              <a:t>Get feedback</a:t>
            </a:r>
          </a:p>
          <a:p>
            <a:pPr lvl="1"/>
            <a:r>
              <a:rPr lang="en-GB" sz="2600" dirty="0"/>
              <a:t>Modify*</a:t>
            </a:r>
          </a:p>
          <a:p>
            <a:r>
              <a:rPr lang="en-GB" sz="2800" dirty="0"/>
              <a:t>*- Cut/Add, Expand, Paraphrase</a:t>
            </a:r>
          </a:p>
        </p:txBody>
      </p:sp>
    </p:spTree>
    <p:extLst>
      <p:ext uri="{BB962C8B-B14F-4D97-AF65-F5344CB8AC3E}">
        <p14:creationId xmlns:p14="http://schemas.microsoft.com/office/powerpoint/2010/main" val="310140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D26E7C-7A4A-9629-3E46-6BC635710B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you!</a:t>
            </a:r>
            <a:endParaRPr lang="lv-LV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CFFBAED-EAEE-8821-6910-2AAC60F90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650317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Gustavs: </a:t>
            </a:r>
            <a:r>
              <a:rPr lang="en-GB" dirty="0">
                <a:hlinkClick r:id="rId2"/>
              </a:rPr>
              <a:t>gustavse@gmail.com</a:t>
            </a:r>
            <a:endParaRPr lang="en-GB" dirty="0"/>
          </a:p>
          <a:p>
            <a:r>
              <a:rPr lang="en-GB" dirty="0"/>
              <a:t>Lāsma: </a:t>
            </a:r>
            <a:r>
              <a:rPr lang="en-GB" dirty="0">
                <a:hlinkClick r:id="rId3"/>
              </a:rPr>
              <a:t>lasmaeke@gmail.com</a:t>
            </a:r>
            <a:endParaRPr lang="en-GB" dirty="0"/>
          </a:p>
          <a:p>
            <a:r>
              <a:rPr lang="en-GB" dirty="0"/>
              <a:t>Marta: </a:t>
            </a:r>
            <a:r>
              <a:rPr lang="en-GB" dirty="0">
                <a:hlinkClick r:id="rId4"/>
              </a:rPr>
              <a:t>marta.jurkane@gmail.com</a:t>
            </a:r>
            <a:endParaRPr lang="en-GB" dirty="0"/>
          </a:p>
          <a:p>
            <a:r>
              <a:rPr lang="en-GB" dirty="0"/>
              <a:t>Toms: </a:t>
            </a:r>
            <a:r>
              <a:rPr lang="en-GB" dirty="0">
                <a:hlinkClick r:id="rId5"/>
              </a:rPr>
              <a:t>tomlinkait@gmail.com</a:t>
            </a:r>
            <a:endParaRPr lang="en-GB" dirty="0"/>
          </a:p>
          <a:p>
            <a:endParaRPr lang="en-GB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6093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Some consideration</a:t>
            </a:r>
            <a:endParaRPr lang="lv-LV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FBA72-294D-2FAE-F93A-EF2B26042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7798885" cy="4058751"/>
          </a:xfrm>
        </p:spPr>
        <p:txBody>
          <a:bodyPr>
            <a:normAutofit/>
          </a:bodyPr>
          <a:lstStyle/>
          <a:p>
            <a:r>
              <a:rPr lang="en-GB" sz="2800" dirty="0"/>
              <a:t>Comparison to </a:t>
            </a:r>
          </a:p>
          <a:p>
            <a:pPr lvl="1"/>
            <a:r>
              <a:rPr lang="en-GB" sz="2600" dirty="0"/>
              <a:t>Theatre </a:t>
            </a:r>
          </a:p>
          <a:p>
            <a:pPr lvl="1"/>
            <a:r>
              <a:rPr lang="en-GB" sz="2600" dirty="0"/>
              <a:t>Debate</a:t>
            </a:r>
          </a:p>
          <a:p>
            <a:r>
              <a:rPr lang="en-GB" sz="2800" dirty="0"/>
              <a:t>The iterative improvement process</a:t>
            </a:r>
          </a:p>
          <a:p>
            <a:pPr lvl="1"/>
            <a:r>
              <a:rPr lang="en-GB" sz="2600" dirty="0"/>
              <a:t>60-70% Delivery</a:t>
            </a:r>
          </a:p>
          <a:p>
            <a:pPr lvl="1"/>
            <a:r>
              <a:rPr lang="en-GB" sz="2600" dirty="0"/>
              <a:t>30-40% Content</a:t>
            </a:r>
          </a:p>
        </p:txBody>
      </p:sp>
    </p:spTree>
    <p:extLst>
      <p:ext uri="{BB962C8B-B14F-4D97-AF65-F5344CB8AC3E}">
        <p14:creationId xmlns:p14="http://schemas.microsoft.com/office/powerpoint/2010/main" val="1852950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Some additional boons</a:t>
            </a:r>
            <a:endParaRPr lang="lv-LV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FBA72-294D-2FAE-F93A-EF2B26042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732449"/>
            <a:ext cx="7798885" cy="4058751"/>
          </a:xfrm>
        </p:spPr>
        <p:txBody>
          <a:bodyPr>
            <a:normAutofit/>
          </a:bodyPr>
          <a:lstStyle/>
          <a:p>
            <a:r>
              <a:rPr lang="en-GB" sz="2800" dirty="0"/>
              <a:t>Writing</a:t>
            </a:r>
          </a:p>
          <a:p>
            <a:r>
              <a:rPr lang="en-GB" sz="2800" dirty="0"/>
              <a:t>Argumentation</a:t>
            </a:r>
          </a:p>
          <a:p>
            <a:r>
              <a:rPr lang="en-GB" sz="2800" dirty="0"/>
              <a:t>Performance</a:t>
            </a:r>
          </a:p>
          <a:p>
            <a:r>
              <a:rPr lang="en-GB" sz="2800" dirty="0"/>
              <a:t>Story telling</a:t>
            </a:r>
          </a:p>
          <a:p>
            <a:r>
              <a:rPr lang="en-GB" sz="2800" dirty="0"/>
              <a:t>Insight</a:t>
            </a:r>
          </a:p>
          <a:p>
            <a:r>
              <a:rPr lang="en-GB" sz="2800" dirty="0"/>
              <a:t>Quick on your feet</a:t>
            </a:r>
          </a:p>
        </p:txBody>
      </p:sp>
    </p:spTree>
    <p:extLst>
      <p:ext uri="{BB962C8B-B14F-4D97-AF65-F5344CB8AC3E}">
        <p14:creationId xmlns:p14="http://schemas.microsoft.com/office/powerpoint/2010/main" val="6326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E38-A4C0-4121-CE3E-26AC43270E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Writing a speech</a:t>
            </a:r>
            <a:endParaRPr lang="lv-LV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FBA72-294D-2FAE-F93A-EF2B260428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A step by step</a:t>
            </a:r>
          </a:p>
        </p:txBody>
      </p:sp>
    </p:spTree>
    <p:extLst>
      <p:ext uri="{BB962C8B-B14F-4D97-AF65-F5344CB8AC3E}">
        <p14:creationId xmlns:p14="http://schemas.microsoft.com/office/powerpoint/2010/main" val="3700553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ED8B6-040A-28C2-8CBC-9E0123ADA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0: Consider your writing tools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D9A12-5449-F905-01E9-4ACC35C9E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/>
              <a:t>Anaphora – repeat words in succession</a:t>
            </a:r>
          </a:p>
          <a:p>
            <a:r>
              <a:rPr lang="en-GB" sz="2800" dirty="0"/>
              <a:t>Antithesis – sharp contrast</a:t>
            </a:r>
          </a:p>
          <a:p>
            <a:r>
              <a:rPr lang="en-GB" sz="2800" dirty="0"/>
              <a:t>Hyperbole - exaggeration</a:t>
            </a:r>
          </a:p>
          <a:p>
            <a:r>
              <a:rPr lang="en-GB" sz="2800" dirty="0"/>
              <a:t>Hypophora – answer your own question </a:t>
            </a:r>
          </a:p>
          <a:p>
            <a:r>
              <a:rPr lang="en-GB" sz="2800" dirty="0"/>
              <a:t>Metaphor – “A is B” (</a:t>
            </a:r>
            <a:r>
              <a:rPr lang="en-GB" sz="2800" i="1" dirty="0"/>
              <a:t>simile “A is like B”</a:t>
            </a:r>
            <a:r>
              <a:rPr lang="en-GB" sz="2800" dirty="0"/>
              <a:t>)</a:t>
            </a:r>
          </a:p>
          <a:p>
            <a:r>
              <a:rPr lang="en-GB" sz="2800" dirty="0"/>
              <a:t>Repetition – repeat sentences within speech</a:t>
            </a:r>
          </a:p>
          <a:p>
            <a:r>
              <a:rPr lang="en-GB" sz="2800" dirty="0"/>
              <a:t>Rhetorical question – don’t answer your own question</a:t>
            </a:r>
          </a:p>
          <a:p>
            <a:r>
              <a:rPr lang="en-GB" sz="2800" dirty="0"/>
              <a:t>Understatement – deliberate weakening</a:t>
            </a:r>
          </a:p>
        </p:txBody>
      </p:sp>
    </p:spTree>
    <p:extLst>
      <p:ext uri="{BB962C8B-B14F-4D97-AF65-F5344CB8AC3E}">
        <p14:creationId xmlns:p14="http://schemas.microsoft.com/office/powerpoint/2010/main" val="133794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70F4A-968F-8D94-C0EE-3BABCE9CB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044D7-111C-DE98-7719-8AE9EA60C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0: Consider your writing tools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F4474-465B-464F-21E1-F969046E9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524631"/>
            <a:ext cx="10353762" cy="4824214"/>
          </a:xfrm>
        </p:spPr>
        <p:txBody>
          <a:bodyPr>
            <a:normAutofit/>
          </a:bodyPr>
          <a:lstStyle/>
          <a:p>
            <a:r>
              <a:rPr lang="en-GB" dirty="0"/>
              <a:t>Anaphora – repeat words in succession</a:t>
            </a:r>
            <a:endParaRPr lang="lv-LV" dirty="0"/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en-GB" sz="24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shall </a:t>
            </a:r>
            <a:r>
              <a:rPr lang="en-GB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fight on</a:t>
            </a:r>
            <a:r>
              <a:rPr lang="lv-LV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beaches, </a:t>
            </a:r>
            <a:r>
              <a:rPr lang="en-GB" sz="24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shall </a:t>
            </a:r>
            <a:r>
              <a:rPr lang="en-GB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fight on the landing	grounds, </a:t>
            </a:r>
            <a:r>
              <a:rPr lang="en-GB" sz="24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sha</a:t>
            </a:r>
            <a:r>
              <a:rPr lang="en-GB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ll fight in the fields and in the</a:t>
            </a:r>
            <a:r>
              <a:rPr lang="lv-LV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streets, </a:t>
            </a:r>
            <a:r>
              <a:rPr lang="en-GB" sz="24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shall </a:t>
            </a:r>
            <a:r>
              <a:rPr lang="en-GB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fight in the hills; </a:t>
            </a:r>
            <a:r>
              <a:rPr lang="en-GB" sz="24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shall </a:t>
            </a:r>
            <a:r>
              <a:rPr lang="en-GB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never</a:t>
            </a:r>
            <a:r>
              <a:rPr lang="lv-LV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surrender...«</a:t>
            </a:r>
            <a:r>
              <a:rPr lang="lv-LV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(Winston Churchill, 1940).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buNone/>
            </a:pPr>
            <a:endParaRPr lang="lv-LV" sz="1800" dirty="0"/>
          </a:p>
          <a:p>
            <a:r>
              <a:rPr lang="en-GB" dirty="0"/>
              <a:t>Antithesis – sharp contrast</a:t>
            </a:r>
            <a:endParaRPr lang="lv-LV" dirty="0"/>
          </a:p>
          <a:p>
            <a:pPr marL="36900" indent="0" algn="ctr">
              <a:buNone/>
            </a:pPr>
            <a:r>
              <a:rPr lang="en-GB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"One </a:t>
            </a:r>
            <a:r>
              <a:rPr lang="en-GB" i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small</a:t>
            </a:r>
            <a:r>
              <a:rPr lang="en-GB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step for man, one</a:t>
            </a:r>
            <a:r>
              <a:rPr lang="lv-LV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i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giant</a:t>
            </a:r>
            <a:r>
              <a:rPr lang="en-GB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leap for mankind" </a:t>
            </a:r>
            <a:endParaRPr lang="lv-LV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6900" indent="0" algn="ctr">
              <a:buNone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(Neil Armstrong, 1969).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058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A3FDA-06A9-8216-4796-65C0AEC82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46B8A-ADF9-E8DE-0637-F8CEB952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0: Consider your writing tools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30CC1-CFEA-DF13-C461-66F2D940F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408578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/>
              <a:t>Hyperbole – exaggeration</a:t>
            </a:r>
            <a:endParaRPr lang="lv-LV" sz="2400" dirty="0"/>
          </a:p>
          <a:p>
            <a:pPr marL="36900" indent="0" algn="ctr">
              <a:buNone/>
            </a:pPr>
            <a:r>
              <a:rPr lang="en-US" sz="2400" i="1" dirty="0"/>
              <a:t>“I’m so</a:t>
            </a:r>
            <a:r>
              <a:rPr lang="lv-LV" sz="2400" i="1" dirty="0"/>
              <a:t> </a:t>
            </a:r>
            <a:r>
              <a:rPr lang="en-US" sz="2400" i="1" dirty="0"/>
              <a:t>hungry,</a:t>
            </a:r>
            <a:r>
              <a:rPr lang="lv-LV" sz="2400" i="1" dirty="0"/>
              <a:t> </a:t>
            </a:r>
            <a:r>
              <a:rPr lang="en-US" sz="2400" i="1" dirty="0"/>
              <a:t>I could eat a horse.”</a:t>
            </a:r>
            <a:endParaRPr lang="lv-LV" sz="2400" i="1" dirty="0"/>
          </a:p>
          <a:p>
            <a:pPr marL="36900" indent="0" algn="ctr">
              <a:spcAft>
                <a:spcPts val="0"/>
              </a:spcAft>
              <a:buNone/>
            </a:pPr>
            <a:endParaRPr lang="en-GB" i="1" dirty="0"/>
          </a:p>
          <a:p>
            <a:r>
              <a:rPr lang="en-GB" sz="2400" dirty="0"/>
              <a:t>Hypophora – answer your own question </a:t>
            </a:r>
            <a:endParaRPr lang="lv-LV" sz="2400" dirty="0"/>
          </a:p>
          <a:p>
            <a:pPr marL="36900" indent="0" algn="ctr">
              <a:buNone/>
            </a:pPr>
            <a:r>
              <a:rPr lang="en-US" sz="2800" i="1" dirty="0"/>
              <a:t>You ask, what</a:t>
            </a:r>
            <a:r>
              <a:rPr lang="lv-LV" sz="2800" i="1" dirty="0"/>
              <a:t> </a:t>
            </a:r>
            <a:r>
              <a:rPr lang="en-US" sz="2800" i="1" dirty="0"/>
              <a:t>is our policy? I will say: It is to wage war, by sea, land, and</a:t>
            </a:r>
            <a:r>
              <a:rPr lang="lv-LV" sz="2800" i="1" dirty="0"/>
              <a:t> </a:t>
            </a:r>
            <a:r>
              <a:rPr lang="en-US" sz="2800" i="1" dirty="0"/>
              <a:t>air, with all our might and with all the strength that God can give us</a:t>
            </a:r>
            <a:r>
              <a:rPr lang="lv-LV" sz="2800" i="1" dirty="0"/>
              <a:t>.</a:t>
            </a:r>
          </a:p>
          <a:p>
            <a:pPr marL="36900" indent="0" algn="ctr">
              <a:buNone/>
            </a:pPr>
            <a:r>
              <a:rPr lang="lv-LV" sz="2800" i="1" dirty="0"/>
              <a:t> </a:t>
            </a:r>
            <a:r>
              <a:rPr lang="lv-LV" sz="2400" i="1" dirty="0" err="1"/>
              <a:t>Winston</a:t>
            </a:r>
            <a:r>
              <a:rPr lang="lv-LV" sz="2400" i="1" dirty="0"/>
              <a:t> </a:t>
            </a:r>
            <a:r>
              <a:rPr lang="lv-LV" sz="2400" i="1" dirty="0" err="1"/>
              <a:t>Churchill</a:t>
            </a:r>
            <a:r>
              <a:rPr lang="lv-LV" sz="2400" i="1" dirty="0"/>
              <a:t> (1940).</a:t>
            </a:r>
          </a:p>
          <a:p>
            <a:pPr marL="36900" indent="0" algn="ctr">
              <a:buNone/>
            </a:pPr>
            <a:endParaRPr lang="en-GB" sz="2400" dirty="0"/>
          </a:p>
          <a:p>
            <a:r>
              <a:rPr lang="en-GB" sz="2400" dirty="0"/>
              <a:t>Metaphor – “A is B” (</a:t>
            </a:r>
            <a:r>
              <a:rPr lang="en-GB" sz="2400" i="1" dirty="0"/>
              <a:t>simile “A is like B”</a:t>
            </a:r>
            <a:r>
              <a:rPr lang="en-GB" sz="2400" dirty="0"/>
              <a:t>)</a:t>
            </a:r>
            <a:endParaRPr lang="lv-LV" sz="2400" dirty="0"/>
          </a:p>
          <a:p>
            <a:pPr marL="36900" indent="0" algn="ctr">
              <a:buNone/>
            </a:pPr>
            <a:r>
              <a:rPr lang="lv-LV" sz="2800" i="1" dirty="0" err="1"/>
              <a:t>Age</a:t>
            </a:r>
            <a:r>
              <a:rPr lang="lv-LV" sz="2800" i="1" dirty="0"/>
              <a:t> </a:t>
            </a:r>
            <a:r>
              <a:rPr lang="lv-LV" sz="2800" i="1" dirty="0" err="1"/>
              <a:t>is</a:t>
            </a:r>
            <a:r>
              <a:rPr lang="lv-LV" sz="2800" i="1" dirty="0"/>
              <a:t> a </a:t>
            </a:r>
            <a:r>
              <a:rPr lang="lv-LV" sz="2800" i="1" dirty="0" err="1"/>
              <a:t>state</a:t>
            </a:r>
            <a:r>
              <a:rPr lang="lv-LV" sz="2800" i="1" dirty="0"/>
              <a:t> </a:t>
            </a:r>
            <a:r>
              <a:rPr lang="lv-LV" sz="2800" i="1" dirty="0" err="1"/>
              <a:t>of</a:t>
            </a:r>
            <a:r>
              <a:rPr lang="lv-LV" sz="2800" i="1" dirty="0"/>
              <a:t> </a:t>
            </a:r>
            <a:r>
              <a:rPr lang="lv-LV" sz="2800" i="1" dirty="0" err="1"/>
              <a:t>mind</a:t>
            </a:r>
            <a:r>
              <a:rPr lang="lv-LV" sz="28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470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52E7F-A9AE-5705-72D2-403CD7C97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D9B71-C4C5-66DB-5ED0-3C18C1F0E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 0: Consider your writing tools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0D7A3-A5D7-F307-B479-99BAEECD9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/>
              <a:t>Repetition – repeat sentences within speech</a:t>
            </a:r>
            <a:endParaRPr lang="lv-LV" sz="2800" dirty="0"/>
          </a:p>
          <a:p>
            <a:pPr marL="36900" indent="0" algn="ctr">
              <a:buNone/>
            </a:pPr>
            <a:r>
              <a:rPr lang="en-US" sz="2800" i="1" dirty="0">
                <a:effectLst/>
              </a:rPr>
              <a:t>You’re out of order! You’re out of order!</a:t>
            </a:r>
            <a:r>
              <a:rPr lang="lv-LV" sz="2800" i="1" dirty="0">
                <a:effectLst/>
              </a:rPr>
              <a:t> </a:t>
            </a:r>
            <a:r>
              <a:rPr lang="lv-LV" sz="2800" i="1" dirty="0" err="1">
                <a:effectLst/>
              </a:rPr>
              <a:t>This</a:t>
            </a:r>
            <a:r>
              <a:rPr lang="lv-LV" sz="2800" i="1" dirty="0">
                <a:effectLst/>
              </a:rPr>
              <a:t> </a:t>
            </a:r>
            <a:r>
              <a:rPr lang="lv-LV" sz="2800" i="1" dirty="0" err="1">
                <a:effectLst/>
              </a:rPr>
              <a:t>whole</a:t>
            </a:r>
            <a:r>
              <a:rPr lang="lv-LV" sz="2800" i="1" dirty="0">
                <a:effectLst/>
              </a:rPr>
              <a:t> </a:t>
            </a:r>
            <a:r>
              <a:rPr lang="lv-LV" sz="2800" i="1" dirty="0" err="1">
                <a:effectLst/>
              </a:rPr>
              <a:t>country</a:t>
            </a:r>
            <a:r>
              <a:rPr lang="lv-LV" sz="2800" i="1" dirty="0">
                <a:effectLst/>
              </a:rPr>
              <a:t> </a:t>
            </a:r>
            <a:r>
              <a:rPr lang="lv-LV" sz="2800" i="1" dirty="0" err="1">
                <a:effectLst/>
              </a:rPr>
              <a:t>is</a:t>
            </a:r>
            <a:r>
              <a:rPr lang="lv-LV" sz="2800" i="1" dirty="0">
                <a:effectLst/>
              </a:rPr>
              <a:t> </a:t>
            </a:r>
            <a:r>
              <a:rPr lang="lv-LV" sz="2800" i="1" dirty="0" err="1">
                <a:effectLst/>
              </a:rPr>
              <a:t>out</a:t>
            </a:r>
            <a:r>
              <a:rPr lang="lv-LV" sz="2800" i="1" dirty="0">
                <a:effectLst/>
              </a:rPr>
              <a:t> </a:t>
            </a:r>
            <a:r>
              <a:rPr lang="lv-LV" sz="2800" i="1" dirty="0" err="1">
                <a:effectLst/>
              </a:rPr>
              <a:t>of</a:t>
            </a:r>
            <a:r>
              <a:rPr lang="lv-LV" sz="2800" i="1" dirty="0">
                <a:effectLst/>
              </a:rPr>
              <a:t> </a:t>
            </a:r>
            <a:r>
              <a:rPr lang="lv-LV" sz="2800" i="1" dirty="0" err="1">
                <a:effectLst/>
              </a:rPr>
              <a:t>order</a:t>
            </a:r>
            <a:r>
              <a:rPr lang="lv-LV" sz="2800" i="1" dirty="0">
                <a:effectLst/>
              </a:rPr>
              <a:t>!</a:t>
            </a:r>
          </a:p>
          <a:p>
            <a:pPr marL="36900" indent="0" algn="ctr">
              <a:buNone/>
            </a:pPr>
            <a:endParaRPr lang="en-GB" sz="2400" i="1" dirty="0"/>
          </a:p>
          <a:p>
            <a:r>
              <a:rPr lang="en-GB" sz="2800" dirty="0"/>
              <a:t>Rhetorical question – don’t answer your own question</a:t>
            </a:r>
            <a:endParaRPr lang="lv-LV" sz="2800" dirty="0"/>
          </a:p>
          <a:p>
            <a:pPr marL="36900" indent="0" algn="ctr">
              <a:buNone/>
            </a:pPr>
            <a:r>
              <a:rPr lang="en-GB" sz="2800" i="1" dirty="0"/>
              <a:t>"Need I say more?«</a:t>
            </a:r>
            <a:endParaRPr lang="lv-LV" sz="2800" i="1" dirty="0"/>
          </a:p>
          <a:p>
            <a:pPr marL="36900" indent="0" algn="ctr">
              <a:buNone/>
            </a:pPr>
            <a:endParaRPr lang="en-GB" sz="2800" i="1" dirty="0"/>
          </a:p>
          <a:p>
            <a:r>
              <a:rPr lang="en-GB" sz="2800" dirty="0"/>
              <a:t>Understatement – deliberate weakening</a:t>
            </a:r>
            <a:endParaRPr lang="lv-LV" sz="2800" dirty="0"/>
          </a:p>
          <a:p>
            <a:pPr marL="36900" indent="0" algn="ctr">
              <a:buNone/>
            </a:pPr>
            <a:r>
              <a:rPr lang="lv-LV" sz="2800" i="1" dirty="0" err="1"/>
              <a:t>Einstein</a:t>
            </a:r>
            <a:r>
              <a:rPr lang="lv-LV" sz="2800" i="1" dirty="0"/>
              <a:t> </a:t>
            </a:r>
            <a:r>
              <a:rPr lang="lv-LV" sz="2800" i="1" dirty="0" err="1"/>
              <a:t>knew</a:t>
            </a:r>
            <a:r>
              <a:rPr lang="lv-LV" sz="2800" i="1" dirty="0"/>
              <a:t> a </a:t>
            </a:r>
            <a:r>
              <a:rPr lang="lv-LV" sz="2800" i="1" dirty="0" err="1"/>
              <a:t>few</a:t>
            </a:r>
            <a:r>
              <a:rPr lang="lv-LV" sz="2800" i="1" dirty="0"/>
              <a:t> </a:t>
            </a:r>
            <a:r>
              <a:rPr lang="lv-LV" sz="2800" i="1" dirty="0" err="1"/>
              <a:t>things</a:t>
            </a:r>
            <a:r>
              <a:rPr lang="lv-LV" sz="2800" i="1" dirty="0"/>
              <a:t> </a:t>
            </a:r>
            <a:r>
              <a:rPr lang="lv-LV" sz="2800" i="1" dirty="0" err="1"/>
              <a:t>about</a:t>
            </a:r>
            <a:r>
              <a:rPr lang="lv-LV" sz="2800" i="1" dirty="0"/>
              <a:t> </a:t>
            </a:r>
            <a:r>
              <a:rPr lang="lv-LV" sz="2800" i="1" dirty="0" err="1"/>
              <a:t>relativity</a:t>
            </a:r>
            <a:r>
              <a:rPr lang="lv-LV" sz="2800" i="1" dirty="0"/>
              <a:t>.</a:t>
            </a:r>
            <a:endParaRPr lang="en-GB" sz="2800" i="1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7178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43372978-11FE-4814-AC26-BC300187D8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273</TotalTime>
  <Words>881</Words>
  <Application>Microsoft Office PowerPoint</Application>
  <PresentationFormat>Widescreen</PresentationFormat>
  <Paragraphs>167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Aptos</vt:lpstr>
      <vt:lpstr>Calibri</vt:lpstr>
      <vt:lpstr>Calisto MT</vt:lpstr>
      <vt:lpstr>Cambria Math</vt:lpstr>
      <vt:lpstr>Wingdings 2</vt:lpstr>
      <vt:lpstr>Slate</vt:lpstr>
      <vt:lpstr>Public Speaking</vt:lpstr>
      <vt:lpstr>So…</vt:lpstr>
      <vt:lpstr>Some consideration</vt:lpstr>
      <vt:lpstr>Some additional boons</vt:lpstr>
      <vt:lpstr>Writing a speech</vt:lpstr>
      <vt:lpstr>Step 0: Consider your writing tools</vt:lpstr>
      <vt:lpstr>Step 0: Consider your writing tools</vt:lpstr>
      <vt:lpstr>Step 0: Consider your writing tools</vt:lpstr>
      <vt:lpstr>Step 0: Consider your writing tools</vt:lpstr>
      <vt:lpstr>Step 0.5: Choosing a topic</vt:lpstr>
      <vt:lpstr>What Are You Passionate About?</vt:lpstr>
      <vt:lpstr>Step 1: The message</vt:lpstr>
      <vt:lpstr>Tips &amp; Tricks for Writing a Speech  (to make teachers’ life easier)</vt:lpstr>
      <vt:lpstr>Step 2: The structure</vt:lpstr>
      <vt:lpstr>Tips &amp; Tricks for Writing a Speech  (from a student’s perspective)</vt:lpstr>
      <vt:lpstr>Tips &amp; Tricks for Writing a Speech  (to make teachers’ life easier)</vt:lpstr>
      <vt:lpstr>Step 3…∞?: Improve</vt:lpstr>
      <vt:lpstr>Performing a speech</vt:lpstr>
      <vt:lpstr>Performing a speech</vt:lpstr>
      <vt:lpstr>Stylistic elements: The speaking part</vt:lpstr>
      <vt:lpstr>Stylistic elements: The speaking part</vt:lpstr>
      <vt:lpstr>Stylistic elements: The performing part</vt:lpstr>
      <vt:lpstr>A bit more nuanced look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Gustavs Ēvalds</dc:creator>
  <cp:lastModifiedBy>Janis Zeimanis</cp:lastModifiedBy>
  <cp:revision>444</cp:revision>
  <dcterms:created xsi:type="dcterms:W3CDTF">2023-04-17T20:09:38Z</dcterms:created>
  <dcterms:modified xsi:type="dcterms:W3CDTF">2026-01-17T17:10:20Z</dcterms:modified>
</cp:coreProperties>
</file>